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74" r:id="rId7"/>
    <p:sldId id="275" r:id="rId8"/>
    <p:sldId id="261" r:id="rId9"/>
    <p:sldId id="262" r:id="rId10"/>
    <p:sldId id="263" r:id="rId11"/>
    <p:sldId id="272" r:id="rId12"/>
    <p:sldId id="269" r:id="rId13"/>
    <p:sldId id="268" r:id="rId14"/>
    <p:sldId id="270" r:id="rId15"/>
    <p:sldId id="271" r:id="rId16"/>
    <p:sldId id="264" r:id="rId17"/>
    <p:sldId id="265" r:id="rId18"/>
    <p:sldId id="266" r:id="rId19"/>
    <p:sldId id="276" r:id="rId20"/>
    <p:sldId id="277" r:id="rId21"/>
    <p:sldId id="278" r:id="rId22"/>
    <p:sldId id="284" r:id="rId23"/>
    <p:sldId id="279" r:id="rId24"/>
    <p:sldId id="280" r:id="rId25"/>
    <p:sldId id="282" r:id="rId26"/>
    <p:sldId id="281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3" autoAdjust="0"/>
    <p:restoredTop sz="94660"/>
  </p:normalViewPr>
  <p:slideViewPr>
    <p:cSldViewPr>
      <p:cViewPr varScale="1">
        <p:scale>
          <a:sx n="70" d="100"/>
          <a:sy n="70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4/14/2011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Magnetism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Cause and Effect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457200"/>
            <a:ext cx="749808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The difference between the magnetic and geographic poles means that your compass doesn’t point to TRUE NORTH</a:t>
            </a:r>
          </a:p>
          <a:p>
            <a:r>
              <a:rPr lang="en-US" dirty="0" smtClean="0"/>
              <a:t>Airports have recently had to repaint their runways</a:t>
            </a:r>
          </a:p>
          <a:p>
            <a:pPr lvl="1"/>
            <a:r>
              <a:rPr lang="en-US" dirty="0" smtClean="0"/>
              <a:t>The numbers on a runway indicate direction</a:t>
            </a:r>
          </a:p>
          <a:p>
            <a:pPr lvl="1"/>
            <a:r>
              <a:rPr lang="en-US" dirty="0" smtClean="0"/>
              <a:t>Even though the runway didn’t move, their direction has changed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4343400"/>
            <a:ext cx="6934200" cy="367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gnorthm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1" y="-119317"/>
            <a:ext cx="6324600" cy="6977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EARTH’S WANDERING POLE!!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7150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dirty="0" smtClean="0">
                <a:solidFill>
                  <a:srgbClr val="00B0F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is accelerating!!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declin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743" y="1"/>
            <a:ext cx="88872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98080" cy="1143000"/>
          </a:xfrm>
        </p:spPr>
        <p:txBody>
          <a:bodyPr/>
          <a:lstStyle/>
          <a:p>
            <a:r>
              <a:rPr lang="en-US" dirty="0" smtClean="0"/>
              <a:t>1988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6324600" y="4191000"/>
            <a:ext cx="152400" cy="152400"/>
          </a:xfrm>
          <a:prstGeom prst="star5">
            <a:avLst/>
          </a:prstGeom>
          <a:solidFill>
            <a:srgbClr val="FFFF0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98080" cy="1143000"/>
          </a:xfrm>
        </p:spPr>
        <p:txBody>
          <a:bodyPr/>
          <a:lstStyle/>
          <a:p>
            <a:r>
              <a:rPr lang="en-US" dirty="0" smtClean="0"/>
              <a:t>1990</a:t>
            </a:r>
            <a:endParaRPr lang="en-US" dirty="0"/>
          </a:p>
        </p:txBody>
      </p:sp>
      <p:pic>
        <p:nvPicPr>
          <p:cNvPr id="4" name="Content Placeholder 3" descr="magdeclin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51333"/>
            <a:ext cx="6699475" cy="6806667"/>
          </a:xfrm>
        </p:spPr>
      </p:pic>
      <p:sp>
        <p:nvSpPr>
          <p:cNvPr id="5" name="5-Point Star 4"/>
          <p:cNvSpPr/>
          <p:nvPr/>
        </p:nvSpPr>
        <p:spPr>
          <a:xfrm>
            <a:off x="5715000" y="4267200"/>
            <a:ext cx="152400" cy="152400"/>
          </a:xfrm>
          <a:prstGeom prst="star5">
            <a:avLst/>
          </a:prstGeom>
          <a:solidFill>
            <a:srgbClr val="FFFF0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98080" cy="1143000"/>
          </a:xfrm>
        </p:spPr>
        <p:txBody>
          <a:bodyPr/>
          <a:lstStyle/>
          <a:p>
            <a:r>
              <a:rPr lang="en-US" dirty="0" smtClean="0"/>
              <a:t>2005</a:t>
            </a:r>
            <a:endParaRPr lang="en-US" dirty="0"/>
          </a:p>
        </p:txBody>
      </p:sp>
      <p:pic>
        <p:nvPicPr>
          <p:cNvPr id="6" name="Content Placeholder 5" descr="magdec200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9460" y="1981201"/>
            <a:ext cx="9173460" cy="4876800"/>
          </a:xfrm>
        </p:spPr>
      </p:pic>
      <p:sp>
        <p:nvSpPr>
          <p:cNvPr id="7" name="5-Point Star 6"/>
          <p:cNvSpPr/>
          <p:nvPr/>
        </p:nvSpPr>
        <p:spPr>
          <a:xfrm>
            <a:off x="5867400" y="5105400"/>
            <a:ext cx="152400" cy="152400"/>
          </a:xfrm>
          <a:prstGeom prst="star5">
            <a:avLst/>
          </a:prstGeom>
          <a:solidFill>
            <a:srgbClr val="FFFF0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gdec20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611" y="0"/>
            <a:ext cx="884039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98080" cy="1143000"/>
          </a:xfrm>
        </p:spPr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6019800" y="4572000"/>
            <a:ext cx="152400" cy="152400"/>
          </a:xfrm>
          <a:prstGeom prst="star5">
            <a:avLst/>
          </a:prstGeom>
          <a:solidFill>
            <a:srgbClr val="FFFF0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Hans Christian </a:t>
            </a:r>
            <a:r>
              <a:rPr lang="en-US" dirty="0" err="1" smtClean="0"/>
              <a:t>Oersted</a:t>
            </a:r>
            <a:r>
              <a:rPr lang="en-US" dirty="0" smtClean="0"/>
              <a:t> discovered that a wire carrying a current produces a magnetic field</a:t>
            </a:r>
          </a:p>
          <a:p>
            <a:r>
              <a:rPr lang="en-US" dirty="0" smtClean="0"/>
              <a:t>An </a:t>
            </a:r>
            <a:r>
              <a:rPr lang="en-US" u="sng" dirty="0" smtClean="0"/>
              <a:t>electromagnet</a:t>
            </a:r>
            <a:r>
              <a:rPr lang="en-US" dirty="0" smtClean="0"/>
              <a:t> produces a strong, temporary magnet using electricity</a:t>
            </a:r>
          </a:p>
          <a:p>
            <a:r>
              <a:rPr lang="en-US" dirty="0" smtClean="0"/>
              <a:t>Three parts:</a:t>
            </a:r>
          </a:p>
          <a:p>
            <a:pPr lvl="1"/>
            <a:r>
              <a:rPr lang="en-US" u="sng" dirty="0" smtClean="0"/>
              <a:t>Solenoid</a:t>
            </a:r>
            <a:r>
              <a:rPr lang="en-US" dirty="0" smtClean="0"/>
              <a:t> – a coil </a:t>
            </a:r>
            <a:r>
              <a:rPr lang="en-US" smtClean="0"/>
              <a:t>of wire</a:t>
            </a:r>
            <a:endParaRPr lang="en-US" dirty="0" smtClean="0"/>
          </a:p>
          <a:p>
            <a:pPr lvl="1"/>
            <a:r>
              <a:rPr lang="en-US" u="sng" dirty="0" smtClean="0"/>
              <a:t>Iron Core</a:t>
            </a:r>
            <a:r>
              <a:rPr lang="en-US" dirty="0" smtClean="0"/>
              <a:t> – a mass of </a:t>
            </a:r>
            <a:r>
              <a:rPr lang="en-US" u="sng" dirty="0" smtClean="0"/>
              <a:t>ferromagnetic</a:t>
            </a:r>
            <a:r>
              <a:rPr lang="en-US" dirty="0" smtClean="0"/>
              <a:t> material inside the solenoid</a:t>
            </a:r>
          </a:p>
          <a:p>
            <a:pPr lvl="1"/>
            <a:r>
              <a:rPr lang="en-US" dirty="0" smtClean="0"/>
              <a:t>EMF – some source for electric current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4800600" cy="688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228600"/>
            <a:ext cx="320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solenoid without a core still produces a magnetic field.</a:t>
            </a:r>
          </a:p>
          <a:p>
            <a:endParaRPr lang="en-US" sz="3600" dirty="0" smtClean="0"/>
          </a:p>
          <a:p>
            <a:r>
              <a:rPr lang="en-US" sz="3600" dirty="0" smtClean="0"/>
              <a:t>The more loops of wire there are, the stronger the magnetic field.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0"/>
            <a:ext cx="7498080" cy="4800600"/>
          </a:xfrm>
        </p:spPr>
        <p:txBody>
          <a:bodyPr/>
          <a:lstStyle/>
          <a:p>
            <a:r>
              <a:rPr lang="en-US" dirty="0" smtClean="0"/>
              <a:t>Increasing the amount of ferromagnetic material in the core increases the strength of the magnetic field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28289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7322" y="2819400"/>
            <a:ext cx="605667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72400" cy="535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81600"/>
            <a:ext cx="8839200" cy="167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frequency of the music is translated as a frequency of pulses of electricity</a:t>
            </a:r>
          </a:p>
          <a:p>
            <a:r>
              <a:rPr lang="en-US" dirty="0" smtClean="0"/>
              <a:t>The pulses change the polarity of the coil, causing forces with the permanent magnet</a:t>
            </a:r>
          </a:p>
          <a:p>
            <a:r>
              <a:rPr lang="en-US" dirty="0" smtClean="0"/>
              <a:t>These forces vibrate the diaphragm, producing sound waves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Magnetism is directly related to electricity</a:t>
            </a:r>
          </a:p>
          <a:p>
            <a:r>
              <a:rPr lang="en-US" dirty="0" smtClean="0"/>
              <a:t>Magnetic materials exhibit magnetism because of the alignment of the spins of their electrons</a:t>
            </a:r>
          </a:p>
          <a:p>
            <a:r>
              <a:rPr lang="en-US" dirty="0" smtClean="0"/>
              <a:t>A section of a material where electrons spin in the same direction is called a </a:t>
            </a:r>
            <a:r>
              <a:rPr lang="en-US" u="sng" dirty="0" smtClean="0"/>
              <a:t>magnetic domain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ways…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and describe the three ways to strengthen an electromagnet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for measure…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strengthening of an electromagnet is proportional</a:t>
            </a:r>
          </a:p>
          <a:p>
            <a:r>
              <a:rPr lang="en-US" dirty="0" smtClean="0"/>
              <a:t>Doubling the number of wires doubles the strength</a:t>
            </a:r>
          </a:p>
          <a:p>
            <a:r>
              <a:rPr lang="en-US" dirty="0" smtClean="0"/>
              <a:t>Halving the amount of core material halves the strength, etc.</a:t>
            </a:r>
          </a:p>
          <a:p>
            <a:r>
              <a:rPr lang="en-US" u="sng" dirty="0" smtClean="0"/>
              <a:t>Normally, the structure (solenoid and core) remains the same, and the voltage is varied to vary the strength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Electric Motor converts electrical energy (current and voltage) into Mechanical Energy (push and pull)</a:t>
            </a:r>
          </a:p>
          <a:p>
            <a:r>
              <a:rPr lang="en-US" dirty="0" smtClean="0"/>
              <a:t>This allows work in one area (a generator) to be transmitted to do work in another area (an electric fan)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motor consists of two main parts:</a:t>
            </a:r>
          </a:p>
          <a:p>
            <a:pPr lvl="1"/>
            <a:r>
              <a:rPr lang="en-US" dirty="0" smtClean="0"/>
              <a:t>An unmoving outer “shell” permanent magnet called the </a:t>
            </a:r>
            <a:r>
              <a:rPr lang="en-US" u="sng" dirty="0" smtClean="0"/>
              <a:t>stator</a:t>
            </a:r>
          </a:p>
          <a:p>
            <a:pPr lvl="1"/>
            <a:r>
              <a:rPr lang="en-US" dirty="0" smtClean="0"/>
              <a:t>A rotating inner electromagnet called the </a:t>
            </a:r>
            <a:r>
              <a:rPr lang="en-US" u="sng" dirty="0" smtClean="0"/>
              <a:t>rotor</a:t>
            </a:r>
            <a:endParaRPr lang="en-US" dirty="0" smtClean="0"/>
          </a:p>
          <a:p>
            <a:pPr lvl="2"/>
            <a:r>
              <a:rPr lang="en-US" dirty="0" smtClean="0"/>
              <a:t>The rotor may be part of a larger mechanism (razor blades, fan blades) and called an </a:t>
            </a:r>
            <a:r>
              <a:rPr lang="en-US" u="sng" dirty="0" smtClean="0"/>
              <a:t>armature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electricmotor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10100"/>
            <a:ext cx="28575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Turn, turn,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get the rotor to turn, you must change the poles of the magnets to consistently apply “likes repel”</a:t>
            </a:r>
          </a:p>
          <a:p>
            <a:pPr lvl="1"/>
            <a:r>
              <a:rPr lang="en-US" dirty="0" smtClean="0"/>
              <a:t>An Alternating Current motor will change the poles as the current changes direction</a:t>
            </a:r>
          </a:p>
          <a:p>
            <a:pPr lvl="2"/>
            <a:r>
              <a:rPr lang="en-US" dirty="0" smtClean="0"/>
              <a:t>In the US, this occurs 60 times each second</a:t>
            </a:r>
          </a:p>
          <a:p>
            <a:pPr lvl="2"/>
            <a:r>
              <a:rPr lang="en-US" dirty="0" smtClean="0"/>
              <a:t>Contact is maintained by “slip rings”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Motor</a:t>
            </a:r>
            <a:endParaRPr lang="en-US" dirty="0"/>
          </a:p>
        </p:txBody>
      </p:sp>
      <p:pic>
        <p:nvPicPr>
          <p:cNvPr id="5" name="Picture 4" descr="electricmot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5497" y="1143000"/>
            <a:ext cx="7628504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19600"/>
            <a:ext cx="419946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Flip-Flop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 Direct Current motor uses a </a:t>
            </a:r>
            <a:r>
              <a:rPr lang="en-US" dirty="0" err="1" smtClean="0"/>
              <a:t>commutator</a:t>
            </a:r>
            <a:endParaRPr lang="en-US" dirty="0" smtClean="0"/>
          </a:p>
          <a:p>
            <a:pPr lvl="2"/>
            <a:r>
              <a:rPr lang="en-US" dirty="0" smtClean="0"/>
              <a:t>As the </a:t>
            </a:r>
            <a:r>
              <a:rPr lang="en-US" dirty="0" err="1" smtClean="0"/>
              <a:t>commutator’s</a:t>
            </a:r>
            <a:r>
              <a:rPr lang="en-US" dirty="0" smtClean="0"/>
              <a:t> halves slide across a “brush”</a:t>
            </a:r>
          </a:p>
          <a:p>
            <a:pPr lvl="3"/>
            <a:r>
              <a:rPr lang="en-US" dirty="0" smtClean="0"/>
              <a:t>Positive or negative</a:t>
            </a:r>
          </a:p>
          <a:p>
            <a:pPr lvl="2"/>
            <a:r>
              <a:rPr lang="en-US" dirty="0" smtClean="0"/>
              <a:t>that end of the electromagnet takes on a particular pole (north or south)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commutator</a:t>
            </a:r>
            <a:r>
              <a:rPr lang="en-US" dirty="0" smtClean="0"/>
              <a:t> makes the end of the electromagnet the same every pass, consistently applying “likes repel” forces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Motor</a:t>
            </a:r>
            <a:endParaRPr lang="en-US" dirty="0"/>
          </a:p>
        </p:txBody>
      </p:sp>
      <p:pic>
        <p:nvPicPr>
          <p:cNvPr id="5" name="Picture 4" descr="electricmotor2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099567"/>
            <a:ext cx="7543800" cy="5758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 relate…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generator</a:t>
            </a:r>
            <a:r>
              <a:rPr lang="en-US" dirty="0" smtClean="0"/>
              <a:t> converts mechanical energy to electrical energy</a:t>
            </a:r>
          </a:p>
          <a:p>
            <a:pPr lvl="1"/>
            <a:r>
              <a:rPr lang="en-US" dirty="0" smtClean="0"/>
              <a:t>a “push” or “pull” into the movement of electrons</a:t>
            </a:r>
          </a:p>
          <a:p>
            <a:r>
              <a:rPr lang="en-US" dirty="0" smtClean="0"/>
              <a:t>Also called Electromagnetic Induction</a:t>
            </a:r>
          </a:p>
          <a:p>
            <a:r>
              <a:rPr lang="en-US" dirty="0" smtClean="0"/>
              <a:t>Alternating Current is easier to produce because the ends of the rotor naturally pass opposite ends of the magnet.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got more rhymes than The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Michael Faraday found out that turning a wire inside of a magnetic field causes the electrons to “jump”</a:t>
            </a:r>
          </a:p>
          <a:p>
            <a:r>
              <a:rPr lang="en-US" dirty="0" smtClean="0"/>
              <a:t>This movement of electrons can be channeled to become current</a:t>
            </a:r>
          </a:p>
          <a:p>
            <a:pPr lvl="1"/>
            <a:r>
              <a:rPr lang="en-US" dirty="0" smtClean="0"/>
              <a:t>How strongly the electrons jump is voltage</a:t>
            </a:r>
          </a:p>
          <a:p>
            <a:pPr lvl="1"/>
            <a:r>
              <a:rPr lang="en-US" dirty="0" smtClean="0"/>
              <a:t>How many electrons jump is current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98080" cy="914400"/>
          </a:xfrm>
        </p:spPr>
        <p:txBody>
          <a:bodyPr/>
          <a:lstStyle/>
          <a:p>
            <a:r>
              <a:rPr lang="en-US" dirty="0" smtClean="0"/>
              <a:t>Demesnes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762000"/>
            <a:ext cx="7479792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The “domains” of a </a:t>
            </a:r>
            <a:r>
              <a:rPr lang="en-US" dirty="0" err="1" smtClean="0"/>
              <a:t>nonmagnetized</a:t>
            </a:r>
            <a:r>
              <a:rPr lang="en-US" dirty="0" smtClean="0"/>
              <a:t> material are disorganized</a:t>
            </a:r>
            <a:endParaRPr lang="en-US" dirty="0"/>
          </a:p>
        </p:txBody>
      </p:sp>
      <p:pic>
        <p:nvPicPr>
          <p:cNvPr id="4" name="Picture 3" descr="Picture2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828801"/>
            <a:ext cx="7162800" cy="1447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3352800"/>
            <a:ext cx="7479792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“domains” of a magnetized material are organized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Picture3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4495800"/>
            <a:ext cx="710427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to move it, move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Improving a generator</a:t>
            </a:r>
          </a:p>
          <a:p>
            <a:pPr lvl="1"/>
            <a:r>
              <a:rPr lang="en-US" dirty="0" smtClean="0"/>
              <a:t>More coils of wire means each wire crosses a magnetic field line more frequently, producing more current</a:t>
            </a:r>
          </a:p>
          <a:p>
            <a:pPr lvl="1"/>
            <a:r>
              <a:rPr lang="en-US" dirty="0" smtClean="0"/>
              <a:t>A stronger stator magnet means</a:t>
            </a:r>
          </a:p>
          <a:p>
            <a:pPr lvl="2"/>
            <a:r>
              <a:rPr lang="en-US" dirty="0" smtClean="0"/>
              <a:t>More field lines, so more electrons jump</a:t>
            </a:r>
          </a:p>
          <a:p>
            <a:pPr lvl="2"/>
            <a:r>
              <a:rPr lang="en-US" dirty="0" smtClean="0"/>
              <a:t>Stronger field lines, so the electrons jump “harder”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meets the eye…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transformer can change the voltage and current carried in a wire</a:t>
            </a:r>
          </a:p>
          <a:p>
            <a:r>
              <a:rPr lang="en-US" dirty="0" smtClean="0"/>
              <a:t>ONLY WORKS ON AC CURRENT</a:t>
            </a:r>
          </a:p>
          <a:p>
            <a:pPr lvl="1"/>
            <a:r>
              <a:rPr lang="en-US" dirty="0" smtClean="0"/>
              <a:t>The changing direction of the current changes the magnetic field of the wires and changes the N-S poles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what’s inside that counts…</a:t>
            </a:r>
            <a:endParaRPr lang="en-US" dirty="0"/>
          </a:p>
        </p:txBody>
      </p:sp>
      <p:pic>
        <p:nvPicPr>
          <p:cNvPr id="4" name="Content Placeholder 3" descr="electrical-transformer-desig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4264" y="914400"/>
            <a:ext cx="7909736" cy="5943601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it 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Step-Up transformer has more turns on the secondary coil</a:t>
            </a:r>
          </a:p>
          <a:p>
            <a:r>
              <a:rPr lang="en-US" dirty="0" smtClean="0"/>
              <a:t>A Step-Down transformer has more turns on the primary coil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Pole to pole…</a:t>
            </a:r>
            <a:endParaRPr lang="en-US" dirty="0"/>
          </a:p>
        </p:txBody>
      </p:sp>
      <p:grpSp>
        <p:nvGrpSpPr>
          <p:cNvPr id="4" name="Group 17"/>
          <p:cNvGrpSpPr>
            <a:grpSpLocks noGrp="1"/>
          </p:cNvGrpSpPr>
          <p:nvPr>
            <p:ph idx="1"/>
          </p:nvPr>
        </p:nvGrpSpPr>
        <p:grpSpPr bwMode="auto">
          <a:xfrm>
            <a:off x="1295400" y="4191000"/>
            <a:ext cx="7499350" cy="609600"/>
            <a:chOff x="648" y="1929"/>
            <a:chExt cx="3637" cy="32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652" y="1929"/>
              <a:ext cx="1184" cy="320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092" y="2065"/>
              <a:ext cx="609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861" y="1977"/>
              <a:ext cx="608" cy="272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677" y="1977"/>
              <a:ext cx="608" cy="272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608" y="1981"/>
              <a:ext cx="219" cy="2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63511" tIns="25405" rIns="63511" bIns="25405">
              <a:spAutoFit/>
            </a:bodyPr>
            <a:lstStyle/>
            <a:p>
              <a:pPr>
                <a:lnSpc>
                  <a:spcPct val="87000"/>
                </a:lnSpc>
              </a:pPr>
              <a:r>
                <a:rPr lang="en-US" sz="2400" dirty="0"/>
                <a:t>N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48" y="1981"/>
              <a:ext cx="208" cy="2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63511" tIns="25405" rIns="63511" bIns="25405">
              <a:spAutoFit/>
            </a:bodyPr>
            <a:lstStyle/>
            <a:p>
              <a:pPr>
                <a:lnSpc>
                  <a:spcPct val="87000"/>
                </a:lnSpc>
              </a:pPr>
              <a:r>
                <a:rPr lang="en-US" sz="2400"/>
                <a:t>S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204" y="2009"/>
              <a:ext cx="219" cy="2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63511" tIns="25405" rIns="63511" bIns="25405">
              <a:spAutoFit/>
            </a:bodyPr>
            <a:lstStyle/>
            <a:p>
              <a:pPr>
                <a:lnSpc>
                  <a:spcPct val="87000"/>
                </a:lnSpc>
              </a:pPr>
              <a:r>
                <a:rPr lang="en-US" sz="2400" dirty="0"/>
                <a:t>N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054" y="2009"/>
              <a:ext cx="219" cy="2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63511" tIns="25405" rIns="63511" bIns="25405">
              <a:spAutoFit/>
            </a:bodyPr>
            <a:lstStyle/>
            <a:p>
              <a:pPr>
                <a:lnSpc>
                  <a:spcPct val="87000"/>
                </a:lnSpc>
              </a:pPr>
              <a:r>
                <a:rPr lang="en-US" sz="2400" dirty="0"/>
                <a:t>N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871" y="2009"/>
              <a:ext cx="208" cy="2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63511" tIns="25405" rIns="63511" bIns="25405">
              <a:spAutoFit/>
            </a:bodyPr>
            <a:lstStyle/>
            <a:p>
              <a:pPr>
                <a:lnSpc>
                  <a:spcPct val="87000"/>
                </a:lnSpc>
              </a:pPr>
              <a:r>
                <a:rPr lang="en-US" sz="2400" dirty="0"/>
                <a:t>S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84" y="2009"/>
              <a:ext cx="208" cy="2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63511" tIns="25405" rIns="63511" bIns="25405">
              <a:spAutoFit/>
            </a:bodyPr>
            <a:lstStyle/>
            <a:p>
              <a:pPr>
                <a:lnSpc>
                  <a:spcPct val="87000"/>
                </a:lnSpc>
              </a:pPr>
              <a:r>
                <a:rPr lang="en-US" sz="2400" dirty="0"/>
                <a:t>S</a:t>
              </a: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 of magnetic fields that concentrate magnetic forces are called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magnetic poles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is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such thing as a monopole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magnet;  all magnets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 have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North and a South pole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en-US" sz="32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Magnetic poles also follow the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“Opposites attract; Likes repel”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rule.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hooked on a feeling…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magnetic field </a:t>
            </a:r>
            <a:r>
              <a:rPr lang="en-US" dirty="0" smtClean="0"/>
              <a:t>is the area over which a magnetic pole can apply a force for an effect</a:t>
            </a:r>
          </a:p>
          <a:p>
            <a:r>
              <a:rPr lang="en-US" dirty="0" smtClean="0"/>
              <a:t>Magnetic fields look exactly like electrical fields</a:t>
            </a:r>
            <a:endParaRPr lang="en-US" dirty="0"/>
          </a:p>
        </p:txBody>
      </p:sp>
      <p:pic>
        <p:nvPicPr>
          <p:cNvPr id="4" name="Picture 3" descr="barma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010150" y="2724150"/>
            <a:ext cx="3467100" cy="4800600"/>
          </a:xfrm>
          <a:prstGeom prst="rect">
            <a:avLst/>
          </a:prstGeom>
        </p:spPr>
      </p:pic>
      <p:pic>
        <p:nvPicPr>
          <p:cNvPr id="5" name="Picture 10" descr="im10-magnetic field_comp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21649"/>
            <a:ext cx="2590800" cy="273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209800" y="2286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98080" cy="1143000"/>
          </a:xfrm>
        </p:spPr>
        <p:txBody>
          <a:bodyPr/>
          <a:lstStyle/>
          <a:p>
            <a:r>
              <a:rPr lang="en-US" dirty="0" smtClean="0"/>
              <a:t>Horseshoe Magnet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914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Bringing the opposing poles closer strengthens the magnetic field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9808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Inside an old phone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7498080" cy="480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 you crank the handle, a wire coil is turned inside several strong horseshoe magnets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1905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HAND CRANK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64770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HORSESHOE MAGNETS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7505700" y="2705100"/>
            <a:ext cx="1447800" cy="762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0"/>
          </p:cNvCxnSpPr>
          <p:nvPr/>
        </p:nvCxnSpPr>
        <p:spPr>
          <a:xfrm rot="5400000" flipH="1" flipV="1">
            <a:off x="5829300" y="6286500"/>
            <a:ext cx="3810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839494" y="6285706"/>
            <a:ext cx="3810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5372894" y="6285706"/>
            <a:ext cx="3810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6363494" y="6285706"/>
            <a:ext cx="3810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6896894" y="6285706"/>
            <a:ext cx="3810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7392194" y="4725194"/>
            <a:ext cx="1066800" cy="45561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72400" y="5562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GEARS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a wanderer, a wanderer…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Earth’s spinning liquid metal core creates a magnetic field around the Earth.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gnetic_field_eart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-22938"/>
            <a:ext cx="6172200" cy="6880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6670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Notice that Earth’s North and South GEOGRAPHIC POLES are not aligned with the Earth’s MAGNETIC POLES!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“north pole” is really a “south pole”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752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1272</TotalTime>
  <Words>924</Words>
  <Application>Microsoft Office PowerPoint</Application>
  <PresentationFormat>On-screen Show (4:3)</PresentationFormat>
  <Paragraphs>112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Solstice</vt:lpstr>
      <vt:lpstr>Magnetism</vt:lpstr>
      <vt:lpstr>Relations…</vt:lpstr>
      <vt:lpstr>Demesnes</vt:lpstr>
      <vt:lpstr>Pole to pole…</vt:lpstr>
      <vt:lpstr>I’m hooked on a feeling…</vt:lpstr>
      <vt:lpstr>Horseshoe Magnet</vt:lpstr>
      <vt:lpstr>Inside an old phone</vt:lpstr>
      <vt:lpstr>I’m a wanderer, a wanderer…</vt:lpstr>
      <vt:lpstr>Slide 9</vt:lpstr>
      <vt:lpstr>Slide 10</vt:lpstr>
      <vt:lpstr>EARTH’S WANDERING POLE!!</vt:lpstr>
      <vt:lpstr>1988</vt:lpstr>
      <vt:lpstr>1990</vt:lpstr>
      <vt:lpstr>2005</vt:lpstr>
      <vt:lpstr>2010</vt:lpstr>
      <vt:lpstr>Electromagnets</vt:lpstr>
      <vt:lpstr>Slide 17</vt:lpstr>
      <vt:lpstr>Slide 18</vt:lpstr>
      <vt:lpstr>Slide 19</vt:lpstr>
      <vt:lpstr>Three ways…</vt:lpstr>
      <vt:lpstr>Measure for measure…</vt:lpstr>
      <vt:lpstr>Motoring</vt:lpstr>
      <vt:lpstr>Electric Motors</vt:lpstr>
      <vt:lpstr>Turn, turn, turn</vt:lpstr>
      <vt:lpstr>AC Motor</vt:lpstr>
      <vt:lpstr>Flip-Flop</vt:lpstr>
      <vt:lpstr>DC Motor</vt:lpstr>
      <vt:lpstr>I can relate…</vt:lpstr>
      <vt:lpstr>I got more rhymes than The</vt:lpstr>
      <vt:lpstr>I like to move it, move it</vt:lpstr>
      <vt:lpstr>More than meets the eye…</vt:lpstr>
      <vt:lpstr>It’s what’s inside that counts…</vt:lpstr>
      <vt:lpstr>Step it up!</vt:lpstr>
      <vt:lpstr>Slide 34</vt:lpstr>
    </vt:vector>
  </TitlesOfParts>
  <Company>FCSS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Magnetism</dc:title>
  <dc:creator>Daniel S. P. Davis</dc:creator>
  <cp:lastModifiedBy>Daniel S. P. Davis</cp:lastModifiedBy>
  <cp:revision>55</cp:revision>
  <dcterms:created xsi:type="dcterms:W3CDTF">2011-03-18T15:18:26Z</dcterms:created>
  <dcterms:modified xsi:type="dcterms:W3CDTF">2011-04-14T12:14:40Z</dcterms:modified>
</cp:coreProperties>
</file>